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4143" r:id="rId1"/>
  </p:sldMasterIdLst>
  <p:notesMasterIdLst>
    <p:notesMasterId r:id="rId22"/>
  </p:notesMasterIdLst>
  <p:sldIdLst>
    <p:sldId id="256" r:id="rId2"/>
    <p:sldId id="277" r:id="rId3"/>
    <p:sldId id="283" r:id="rId4"/>
    <p:sldId id="295" r:id="rId5"/>
    <p:sldId id="296" r:id="rId6"/>
    <p:sldId id="297" r:id="rId7"/>
    <p:sldId id="284" r:id="rId8"/>
    <p:sldId id="279" r:id="rId9"/>
    <p:sldId id="289" r:id="rId10"/>
    <p:sldId id="280" r:id="rId11"/>
    <p:sldId id="290" r:id="rId12"/>
    <p:sldId id="281" r:id="rId13"/>
    <p:sldId id="292" r:id="rId14"/>
    <p:sldId id="298" r:id="rId15"/>
    <p:sldId id="285" r:id="rId16"/>
    <p:sldId id="286" r:id="rId17"/>
    <p:sldId id="293" r:id="rId18"/>
    <p:sldId id="287" r:id="rId19"/>
    <p:sldId id="288" r:id="rId20"/>
    <p:sldId id="29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456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64CDEE-7925-4765-9E75-4EFF3567011B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A51CE07-DDD8-4120-9BDB-06CF1BC36C41}">
      <dgm:prSet/>
      <dgm:spPr/>
      <dgm:t>
        <a:bodyPr/>
        <a:lstStyle/>
        <a:p>
          <a:pPr rtl="0"/>
          <a:r>
            <a:rPr lang="es-MX" dirty="0" smtClean="0"/>
            <a:t>ESPON</a:t>
          </a:r>
          <a:endParaRPr lang="es-MX" dirty="0"/>
        </a:p>
      </dgm:t>
    </dgm:pt>
    <dgm:pt modelId="{C4034DEC-F5BB-474E-ACE5-19043E9572E8}" type="parTrans" cxnId="{3240C998-94C1-4DC7-BF3D-12AFD6C09687}">
      <dgm:prSet/>
      <dgm:spPr/>
      <dgm:t>
        <a:bodyPr/>
        <a:lstStyle/>
        <a:p>
          <a:endParaRPr lang="es-MX"/>
        </a:p>
      </dgm:t>
    </dgm:pt>
    <dgm:pt modelId="{A9E011C7-559F-46F0-9B5A-DC64BED895FF}" type="sibTrans" cxnId="{3240C998-94C1-4DC7-BF3D-12AFD6C09687}">
      <dgm:prSet/>
      <dgm:spPr/>
      <dgm:t>
        <a:bodyPr/>
        <a:lstStyle/>
        <a:p>
          <a:endParaRPr lang="es-MX"/>
        </a:p>
      </dgm:t>
    </dgm:pt>
    <dgm:pt modelId="{B1205579-415E-4E24-B4B4-E4ECF00F4666}">
      <dgm:prSet/>
      <dgm:spPr/>
      <dgm:t>
        <a:bodyPr/>
        <a:lstStyle/>
        <a:p>
          <a:pPr rtl="0"/>
          <a:r>
            <a:rPr lang="es-MX" dirty="0" smtClean="0"/>
            <a:t>INTERACT</a:t>
          </a:r>
          <a:endParaRPr lang="es-MX" dirty="0"/>
        </a:p>
      </dgm:t>
    </dgm:pt>
    <dgm:pt modelId="{96830190-8552-44C4-96C5-A86EC04A0F40}" type="parTrans" cxnId="{13173DCE-E285-4C35-BCEE-C8971E97F104}">
      <dgm:prSet/>
      <dgm:spPr/>
      <dgm:t>
        <a:bodyPr/>
        <a:lstStyle/>
        <a:p>
          <a:endParaRPr lang="es-MX"/>
        </a:p>
      </dgm:t>
    </dgm:pt>
    <dgm:pt modelId="{A1322FE0-2A3C-4F27-8B93-350F6963B8FF}" type="sibTrans" cxnId="{13173DCE-E285-4C35-BCEE-C8971E97F104}">
      <dgm:prSet/>
      <dgm:spPr/>
      <dgm:t>
        <a:bodyPr/>
        <a:lstStyle/>
        <a:p>
          <a:endParaRPr lang="es-MX"/>
        </a:p>
      </dgm:t>
    </dgm:pt>
    <dgm:pt modelId="{26B513AF-2FE3-4BBE-847C-30402B1EB5F0}">
      <dgm:prSet/>
      <dgm:spPr/>
      <dgm:t>
        <a:bodyPr/>
        <a:lstStyle/>
        <a:p>
          <a:pPr rtl="0"/>
          <a:r>
            <a:rPr lang="es-MX" dirty="0" smtClean="0"/>
            <a:t>URBACT III</a:t>
          </a:r>
          <a:endParaRPr lang="es-MX" dirty="0"/>
        </a:p>
      </dgm:t>
    </dgm:pt>
    <dgm:pt modelId="{5592BE90-A2AF-413C-8247-126410C64EDC}" type="parTrans" cxnId="{5CB51DA7-60CF-4B78-B9D1-6BF064334338}">
      <dgm:prSet/>
      <dgm:spPr/>
      <dgm:t>
        <a:bodyPr/>
        <a:lstStyle/>
        <a:p>
          <a:endParaRPr lang="es-MX"/>
        </a:p>
      </dgm:t>
    </dgm:pt>
    <dgm:pt modelId="{C84A4860-8593-492D-9854-32B9309F4089}" type="sibTrans" cxnId="{5CB51DA7-60CF-4B78-B9D1-6BF064334338}">
      <dgm:prSet/>
      <dgm:spPr/>
      <dgm:t>
        <a:bodyPr/>
        <a:lstStyle/>
        <a:p>
          <a:endParaRPr lang="es-MX"/>
        </a:p>
      </dgm:t>
    </dgm:pt>
    <dgm:pt modelId="{719DFB67-C6C4-47C5-BD6C-D39D15194373}" type="pres">
      <dgm:prSet presAssocID="{3064CDEE-7925-4765-9E75-4EFF356701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D372AEA-D660-4FE6-BEDD-3EF894A67826}" type="pres">
      <dgm:prSet presAssocID="{BA51CE07-DDD8-4120-9BDB-06CF1BC36C4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65766B7-28E8-45EF-AAAD-199EE09CCA07}" type="pres">
      <dgm:prSet presAssocID="{A9E011C7-559F-46F0-9B5A-DC64BED895FF}" presName="spacer" presStyleCnt="0"/>
      <dgm:spPr/>
    </dgm:pt>
    <dgm:pt modelId="{423067B5-5D47-4B04-9BB2-DA4D120A9F22}" type="pres">
      <dgm:prSet presAssocID="{B1205579-415E-4E24-B4B4-E4ECF00F4666}" presName="parentText" presStyleLbl="node1" presStyleIdx="1" presStyleCnt="3" custLinFactNeighborX="-866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AA37186-C0C8-4124-8310-AA38615B10A8}" type="pres">
      <dgm:prSet presAssocID="{A1322FE0-2A3C-4F27-8B93-350F6963B8FF}" presName="spacer" presStyleCnt="0"/>
      <dgm:spPr/>
    </dgm:pt>
    <dgm:pt modelId="{E287D2A5-66DF-4A10-B4FB-929795F3E041}" type="pres">
      <dgm:prSet presAssocID="{26B513AF-2FE3-4BBE-847C-30402B1EB5F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240C998-94C1-4DC7-BF3D-12AFD6C09687}" srcId="{3064CDEE-7925-4765-9E75-4EFF3567011B}" destId="{BA51CE07-DDD8-4120-9BDB-06CF1BC36C41}" srcOrd="0" destOrd="0" parTransId="{C4034DEC-F5BB-474E-ACE5-19043E9572E8}" sibTransId="{A9E011C7-559F-46F0-9B5A-DC64BED895FF}"/>
    <dgm:cxn modelId="{5CB51DA7-60CF-4B78-B9D1-6BF064334338}" srcId="{3064CDEE-7925-4765-9E75-4EFF3567011B}" destId="{26B513AF-2FE3-4BBE-847C-30402B1EB5F0}" srcOrd="2" destOrd="0" parTransId="{5592BE90-A2AF-413C-8247-126410C64EDC}" sibTransId="{C84A4860-8593-492D-9854-32B9309F4089}"/>
    <dgm:cxn modelId="{55774E4F-187B-4446-AEEE-C1307C708340}" type="presOf" srcId="{3064CDEE-7925-4765-9E75-4EFF3567011B}" destId="{719DFB67-C6C4-47C5-BD6C-D39D15194373}" srcOrd="0" destOrd="0" presId="urn:microsoft.com/office/officeart/2005/8/layout/vList2"/>
    <dgm:cxn modelId="{13173DCE-E285-4C35-BCEE-C8971E97F104}" srcId="{3064CDEE-7925-4765-9E75-4EFF3567011B}" destId="{B1205579-415E-4E24-B4B4-E4ECF00F4666}" srcOrd="1" destOrd="0" parTransId="{96830190-8552-44C4-96C5-A86EC04A0F40}" sibTransId="{A1322FE0-2A3C-4F27-8B93-350F6963B8FF}"/>
    <dgm:cxn modelId="{1FF115D2-B93D-4C84-910D-32CC9DB40EFC}" type="presOf" srcId="{B1205579-415E-4E24-B4B4-E4ECF00F4666}" destId="{423067B5-5D47-4B04-9BB2-DA4D120A9F22}" srcOrd="0" destOrd="0" presId="urn:microsoft.com/office/officeart/2005/8/layout/vList2"/>
    <dgm:cxn modelId="{0399710A-C108-493D-9CE6-C8888AACF462}" type="presOf" srcId="{26B513AF-2FE3-4BBE-847C-30402B1EB5F0}" destId="{E287D2A5-66DF-4A10-B4FB-929795F3E041}" srcOrd="0" destOrd="0" presId="urn:microsoft.com/office/officeart/2005/8/layout/vList2"/>
    <dgm:cxn modelId="{C2FED9BF-48A8-43E6-AA49-469177D40056}" type="presOf" srcId="{BA51CE07-DDD8-4120-9BDB-06CF1BC36C41}" destId="{CD372AEA-D660-4FE6-BEDD-3EF894A67826}" srcOrd="0" destOrd="0" presId="urn:microsoft.com/office/officeart/2005/8/layout/vList2"/>
    <dgm:cxn modelId="{17DCBD5E-EDA3-476F-AADD-5C11E83B7789}" type="presParOf" srcId="{719DFB67-C6C4-47C5-BD6C-D39D15194373}" destId="{CD372AEA-D660-4FE6-BEDD-3EF894A67826}" srcOrd="0" destOrd="0" presId="urn:microsoft.com/office/officeart/2005/8/layout/vList2"/>
    <dgm:cxn modelId="{A6C50295-E3A2-4449-81E4-F9BEE9FFF451}" type="presParOf" srcId="{719DFB67-C6C4-47C5-BD6C-D39D15194373}" destId="{965766B7-28E8-45EF-AAAD-199EE09CCA07}" srcOrd="1" destOrd="0" presId="urn:microsoft.com/office/officeart/2005/8/layout/vList2"/>
    <dgm:cxn modelId="{8893FED6-D5FF-4CE0-A97D-069BE13883E8}" type="presParOf" srcId="{719DFB67-C6C4-47C5-BD6C-D39D15194373}" destId="{423067B5-5D47-4B04-9BB2-DA4D120A9F22}" srcOrd="2" destOrd="0" presId="urn:microsoft.com/office/officeart/2005/8/layout/vList2"/>
    <dgm:cxn modelId="{56B92816-226B-4523-AC84-65DE1CC49AD4}" type="presParOf" srcId="{719DFB67-C6C4-47C5-BD6C-D39D15194373}" destId="{DAA37186-C0C8-4124-8310-AA38615B10A8}" srcOrd="3" destOrd="0" presId="urn:microsoft.com/office/officeart/2005/8/layout/vList2"/>
    <dgm:cxn modelId="{82176B22-85E0-4FB3-B03C-1F684EEE33FA}" type="presParOf" srcId="{719DFB67-C6C4-47C5-BD6C-D39D15194373}" destId="{E287D2A5-66DF-4A10-B4FB-929795F3E04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72AEA-D660-4FE6-BEDD-3EF894A67826}">
      <dsp:nvSpPr>
        <dsp:cNvPr id="0" name=""/>
        <dsp:cNvSpPr/>
      </dsp:nvSpPr>
      <dsp:spPr>
        <a:xfrm>
          <a:off x="0" y="30844"/>
          <a:ext cx="5160434" cy="122323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100" kern="1200" dirty="0" smtClean="0"/>
            <a:t>ESPON</a:t>
          </a:r>
          <a:endParaRPr lang="es-MX" sz="5100" kern="1200" dirty="0"/>
        </a:p>
      </dsp:txBody>
      <dsp:txXfrm>
        <a:off x="59713" y="90557"/>
        <a:ext cx="5041008" cy="1103809"/>
      </dsp:txXfrm>
    </dsp:sp>
    <dsp:sp modelId="{423067B5-5D47-4B04-9BB2-DA4D120A9F22}">
      <dsp:nvSpPr>
        <dsp:cNvPr id="0" name=""/>
        <dsp:cNvSpPr/>
      </dsp:nvSpPr>
      <dsp:spPr>
        <a:xfrm>
          <a:off x="0" y="1400959"/>
          <a:ext cx="5160434" cy="122323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100" kern="1200" dirty="0" smtClean="0"/>
            <a:t>INTERACT</a:t>
          </a:r>
          <a:endParaRPr lang="es-MX" sz="5100" kern="1200" dirty="0"/>
        </a:p>
      </dsp:txBody>
      <dsp:txXfrm>
        <a:off x="59713" y="1460672"/>
        <a:ext cx="5041008" cy="1103809"/>
      </dsp:txXfrm>
    </dsp:sp>
    <dsp:sp modelId="{E287D2A5-66DF-4A10-B4FB-929795F3E041}">
      <dsp:nvSpPr>
        <dsp:cNvPr id="0" name=""/>
        <dsp:cNvSpPr/>
      </dsp:nvSpPr>
      <dsp:spPr>
        <a:xfrm>
          <a:off x="0" y="2771073"/>
          <a:ext cx="5160434" cy="122323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100" kern="1200" dirty="0" smtClean="0"/>
            <a:t>URBACT III</a:t>
          </a:r>
          <a:endParaRPr lang="es-MX" sz="5100" kern="1200" dirty="0"/>
        </a:p>
      </dsp:txBody>
      <dsp:txXfrm>
        <a:off x="59713" y="2830786"/>
        <a:ext cx="5041008" cy="1103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CA84E-AD83-4ECA-A125-1946DD5EC452}" type="datetimeFigureOut">
              <a:rPr lang="es-MX" smtClean="0"/>
              <a:t>02/10/17</a:t>
            </a:fld>
            <a:endParaRPr lang="es-MX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s-MX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501C8-F29E-48C4-80C6-4EB3DD04CF0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6515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501C8-F29E-48C4-80C6-4EB3DD04CF0D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0233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3FAB-31A9-4693-8CB6-3CFA8AA43762}" type="datetime1">
              <a:rPr lang="en-US" smtClean="0"/>
              <a:t>02/10/17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89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9E13-23DE-476B-BD88-C1A70240FC4B}" type="datetime1">
              <a:rPr lang="en-US" smtClean="0"/>
              <a:t>02/10/17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60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A7B0-9C24-4F00-B786-C3702FCFEF54}" type="datetime1">
              <a:rPr lang="en-US" smtClean="0"/>
              <a:t>02/10/17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94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1F83-2428-4E63-A09B-CCE9D4916CD2}" type="datetime1">
              <a:rPr lang="en-US" smtClean="0"/>
              <a:t>02/10/17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208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4F96-FACD-43C5-BC19-D51BCEBA243F}" type="datetime1">
              <a:rPr lang="en-US" smtClean="0"/>
              <a:t>02/10/17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35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D357-05F0-4007-990A-AF23C808F34C}" type="datetime1">
              <a:rPr lang="en-US" smtClean="0"/>
              <a:t>02/10/17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371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52A3-E9AD-4B79-BD0F-D7A5F3252907}" type="datetime1">
              <a:rPr lang="en-US" smtClean="0"/>
              <a:t>02/10/17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58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0DF3-E486-4577-B017-5666870DF7BE}" type="datetime1">
              <a:rPr lang="en-US" smtClean="0"/>
              <a:t>02/10/17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732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161F-66AD-4336-90A2-F34826273099}" type="datetime1">
              <a:rPr lang="en-US" smtClean="0"/>
              <a:t>02/10/17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26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F11E-1101-4D16-9D75-24EE244AB33B}" type="datetime1">
              <a:rPr lang="en-US" smtClean="0"/>
              <a:t>02/10/17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94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BAD1-77CD-4925-AF1E-DCAF10CA843B}" type="datetime1">
              <a:rPr lang="en-US" smtClean="0"/>
              <a:t>02/10/17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59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02DB-7250-40F8-8371-25C2F7755F2A}" type="datetime1">
              <a:rPr lang="en-US" smtClean="0"/>
              <a:t>02/10/17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05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AD85A-65CC-4094-B9DD-E3640745CAF7}" type="datetime1">
              <a:rPr lang="en-US" smtClean="0"/>
              <a:t>02/10/17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83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449E5916-9BD8-4406-AF9E-ECB9DB14C78B}" type="datetime1">
              <a:rPr lang="en-US" smtClean="0"/>
              <a:t>02/10/17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42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6B128C7-B614-4976-97B3-231A3269ACF6}" type="datetime1">
              <a:rPr lang="en-US" smtClean="0"/>
              <a:t>02/10/17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227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  <p:sldLayoutId id="2147484156" r:id="rId13"/>
    <p:sldLayoutId id="2147484157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alpine-space.eu/" TargetMode="External"/><Relationship Id="rId3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rbact.eu/urbactiii-1st-cal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6000" dirty="0" smtClean="0"/>
              <a:t>Cooperazione territoriale 2014-2020</a:t>
            </a:r>
            <a:endParaRPr lang="es-MX" sz="6000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810001" y="5280846"/>
            <a:ext cx="10572000" cy="1086087"/>
          </a:xfrm>
        </p:spPr>
        <p:txBody>
          <a:bodyPr>
            <a:normAutofit/>
          </a:bodyPr>
          <a:lstStyle/>
          <a:p>
            <a:r>
              <a:rPr lang="it-IT" b="1" dirty="0" smtClean="0"/>
              <a:t>di Vincenzo Castelli</a:t>
            </a:r>
          </a:p>
          <a:p>
            <a:r>
              <a:rPr lang="x-none" sz="1900" b="1" dirty="0" err="1" smtClean="0">
                <a:solidFill>
                  <a:schemeClr val="accent1"/>
                </a:solidFill>
              </a:rPr>
              <a:t>Documentazione</a:t>
            </a:r>
            <a:r>
              <a:rPr lang="x-none" sz="1900" b="1" dirty="0" smtClean="0">
                <a:solidFill>
                  <a:schemeClr val="accent1"/>
                </a:solidFill>
              </a:rPr>
              <a:t> IPU</a:t>
            </a:r>
            <a:endParaRPr lang="it-IT" sz="19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483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Interreg</a:t>
            </a:r>
            <a:r>
              <a:rPr lang="es-MX" dirty="0" smtClean="0"/>
              <a:t> MED</a:t>
            </a:r>
            <a:endParaRPr lang="es-MX" dirty="0"/>
          </a:p>
        </p:txBody>
      </p:sp>
      <p:sp>
        <p:nvSpPr>
          <p:cNvPr id="7" name="Segnaposto contenuto 6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3825006" cy="43748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dirty="0">
                <a:solidFill>
                  <a:schemeClr val="accent3"/>
                </a:solidFill>
              </a:rPr>
              <a:t>P</a:t>
            </a:r>
            <a:r>
              <a:rPr lang="it-IT" sz="2000" b="1" dirty="0" smtClean="0">
                <a:solidFill>
                  <a:schemeClr val="accent3"/>
                </a:solidFill>
              </a:rPr>
              <a:t>rogramma </a:t>
            </a:r>
            <a:r>
              <a:rPr lang="it-IT" sz="2000" b="1" dirty="0">
                <a:solidFill>
                  <a:schemeClr val="accent3"/>
                </a:solidFill>
              </a:rPr>
              <a:t>di cooperazione territoriale europea transnazionale </a:t>
            </a:r>
            <a:r>
              <a:rPr lang="it-IT" sz="2000" dirty="0"/>
              <a:t>che coinvolge le regioni dei 10 paesi UE che si affacciano sul mediterraneo e dei tre paesi non UE (Albania, Bosnia-Erzegovina e Montenegro</a:t>
            </a:r>
            <a:r>
              <a:rPr lang="it-IT" sz="2000" dirty="0" smtClean="0"/>
              <a:t>).</a:t>
            </a:r>
          </a:p>
          <a:p>
            <a:endParaRPr lang="es-MX" dirty="0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047" y="2070099"/>
            <a:ext cx="5710089" cy="4527007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120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Interreg</a:t>
            </a:r>
            <a:r>
              <a:rPr lang="es-MX" dirty="0"/>
              <a:t> MED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84200"/>
          </a:xfrm>
        </p:spPr>
        <p:txBody>
          <a:bodyPr>
            <a:normAutofit fontScale="92500"/>
          </a:bodyPr>
          <a:lstStyle/>
          <a:p>
            <a:pPr algn="just"/>
            <a:r>
              <a:rPr lang="it-IT" dirty="0"/>
              <a:t>I </a:t>
            </a:r>
            <a:r>
              <a:rPr lang="it-IT" b="1" dirty="0"/>
              <a:t>quattro obiettivi tematici </a:t>
            </a:r>
            <a:r>
              <a:rPr lang="it-IT" dirty="0"/>
              <a:t>(ex art. 9 regolamento UE 1303/2013) selezionati sono: Promuovere le capacità di innovazione dell’area per sviluppare una crescita intelligente e sostenibile; Sostenere strategie a basse emissioni carbonio ed efficienza energetica in specifici territori dell’area programma (città, isole, aree remote); Promozione e protezione delle risorse naturali e culturali; Rafforzare la </a:t>
            </a:r>
            <a:r>
              <a:rPr lang="it-IT" dirty="0" err="1"/>
              <a:t>governance</a:t>
            </a:r>
            <a:r>
              <a:rPr lang="it-IT" dirty="0"/>
              <a:t> dell’area Mediterranea.</a:t>
            </a:r>
          </a:p>
          <a:p>
            <a:pPr algn="just"/>
            <a:r>
              <a:rPr lang="it-IT" dirty="0"/>
              <a:t>Questi obiettivi sono attuati attraverso progetti che coinvolgono regioni di almeno tre Stati membri. Ai bandi possono partecipare autorità pubbliche (o equivalenti) e soggetti privati (che non possono avere il ruolo di capofila ma partecipano solo come partner di progetto e nel rispetto delle norme di concorrenza). L'uscita del </a:t>
            </a:r>
            <a:r>
              <a:rPr lang="it-IT" b="1" dirty="0">
                <a:solidFill>
                  <a:schemeClr val="accent3"/>
                </a:solidFill>
              </a:rPr>
              <a:t>primo bando è prevista a maggio-giugno 2015</a:t>
            </a:r>
            <a:r>
              <a:rPr lang="it-IT" dirty="0"/>
              <a:t>.</a:t>
            </a:r>
          </a:p>
          <a:p>
            <a:pPr algn="just"/>
            <a:r>
              <a:rPr lang="it-IT" dirty="0"/>
              <a:t>MED è cofinanziato dall'Unione europea con il Fondo europeo di sviluppo regionale-FESR ed ha una disponibilità finanziaria </a:t>
            </a:r>
            <a:r>
              <a:rPr lang="it-IT" b="1" dirty="0"/>
              <a:t>FESR di 224,322 milioni di euro</a:t>
            </a:r>
            <a:r>
              <a:rPr lang="it-IT" dirty="0"/>
              <a:t>, oltre a </a:t>
            </a:r>
            <a:r>
              <a:rPr lang="it-IT" b="1" dirty="0"/>
              <a:t>9,355 milioni di euro di fondi IPA</a:t>
            </a:r>
            <a:r>
              <a:rPr lang="it-IT" dirty="0"/>
              <a:t> (strumento finanziario per i Paesi in Pre-Adesione) per i Paesi non UE.</a:t>
            </a:r>
          </a:p>
          <a:p>
            <a:pPr algn="just"/>
            <a:r>
              <a:rPr lang="it-IT" b="1" dirty="0"/>
              <a:t>L'Autorità di gestione</a:t>
            </a:r>
            <a:r>
              <a:rPr lang="it-IT" dirty="0"/>
              <a:t> è a Marsiglia presso la regione PACA (Provence-Alpes-</a:t>
            </a:r>
            <a:r>
              <a:rPr lang="it-IT" dirty="0" err="1"/>
              <a:t>Côte</a:t>
            </a:r>
            <a:r>
              <a:rPr lang="it-IT" dirty="0"/>
              <a:t> d'</a:t>
            </a:r>
            <a:r>
              <a:rPr lang="it-IT" dirty="0" err="1"/>
              <a:t>Azur</a:t>
            </a:r>
            <a:r>
              <a:rPr lang="it-IT" dirty="0"/>
              <a:t>).</a:t>
            </a:r>
          </a:p>
          <a:p>
            <a:endParaRPr lang="es-MX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193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Interreg</a:t>
            </a:r>
            <a:r>
              <a:rPr lang="es-MX" dirty="0" smtClean="0"/>
              <a:t> Central </a:t>
            </a:r>
            <a:r>
              <a:rPr lang="es-MX" dirty="0" err="1" smtClean="0"/>
              <a:t>Europe</a:t>
            </a:r>
            <a:endParaRPr lang="es-MX" dirty="0"/>
          </a:p>
        </p:txBody>
      </p:sp>
      <p:sp>
        <p:nvSpPr>
          <p:cNvPr id="7" name="Segnaposto contenuto 6"/>
          <p:cNvSpPr>
            <a:spLocks noGrp="1"/>
          </p:cNvSpPr>
          <p:nvPr>
            <p:ph sz="half" idx="1"/>
          </p:nvPr>
        </p:nvSpPr>
        <p:spPr>
          <a:xfrm>
            <a:off x="403412" y="2222287"/>
            <a:ext cx="6831106" cy="4184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b="1" dirty="0">
                <a:solidFill>
                  <a:schemeClr val="accent3"/>
                </a:solidFill>
              </a:rPr>
              <a:t>Programma di cooperazione territoriale europea transnazionale </a:t>
            </a:r>
            <a:r>
              <a:rPr lang="it-IT" dirty="0"/>
              <a:t>che coinvolge le regioni di 9 Stati UE dell'Europa Centrale</a:t>
            </a:r>
            <a:r>
              <a:rPr lang="it-IT" dirty="0" smtClean="0"/>
              <a:t>.</a:t>
            </a:r>
          </a:p>
          <a:p>
            <a:pPr marL="0" indent="0" algn="just">
              <a:buNone/>
            </a:pPr>
            <a:r>
              <a:rPr lang="it-IT" dirty="0" smtClean="0"/>
              <a:t>Il </a:t>
            </a:r>
            <a:r>
              <a:rPr lang="it-IT" dirty="0"/>
              <a:t>programma, </a:t>
            </a:r>
            <a:r>
              <a:rPr lang="it-IT" b="1" dirty="0"/>
              <a:t>approvato</a:t>
            </a:r>
            <a:r>
              <a:rPr lang="it-IT" dirty="0"/>
              <a:t> dalla Commissione europea il </a:t>
            </a:r>
            <a:r>
              <a:rPr lang="it-IT" b="1" dirty="0"/>
              <a:t>16 dicembre 2014</a:t>
            </a:r>
            <a:r>
              <a:rPr lang="it-IT" dirty="0"/>
              <a:t>, interessa regioni di nove Stati membri dell'Unione del C</a:t>
            </a:r>
            <a:r>
              <a:rPr lang="it-IT" dirty="0" smtClean="0"/>
              <a:t>entro </a:t>
            </a:r>
            <a:r>
              <a:rPr lang="it-IT" dirty="0"/>
              <a:t>E</a:t>
            </a:r>
            <a:r>
              <a:rPr lang="it-IT" dirty="0" smtClean="0"/>
              <a:t>uropa</a:t>
            </a:r>
            <a:r>
              <a:rPr lang="it-IT" dirty="0"/>
              <a:t>: l'intero territorio di Austria, Polonia, Repubblica Ceca, Repubblica Slovacca, Slovenia, Ungheria, le regioni orientali della Germania e le regioni settentrionali dell'Italia.</a:t>
            </a:r>
          </a:p>
          <a:p>
            <a:endParaRPr lang="es-MX" dirty="0"/>
          </a:p>
        </p:txBody>
      </p:sp>
      <p:pic>
        <p:nvPicPr>
          <p:cNvPr id="12" name="Segnaposto contenuto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936" y="2425709"/>
            <a:ext cx="3059393" cy="2906423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285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Interreg</a:t>
            </a:r>
            <a:r>
              <a:rPr lang="es-MX" dirty="0"/>
              <a:t> Central </a:t>
            </a:r>
            <a:r>
              <a:rPr lang="es-MX" dirty="0" err="1"/>
              <a:t>Europe</a:t>
            </a:r>
            <a:endParaRPr lang="es-MX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8712" y="2393575"/>
            <a:ext cx="10554574" cy="4012911"/>
          </a:xfrm>
        </p:spPr>
        <p:txBody>
          <a:bodyPr>
            <a:normAutofit lnSpcReduction="10000"/>
          </a:bodyPr>
          <a:lstStyle/>
          <a:p>
            <a:r>
              <a:rPr lang="it-IT" dirty="0"/>
              <a:t>Central Europe 2020 ha l’obiettivo di rendere più competitiva l'area</a:t>
            </a:r>
            <a:r>
              <a:rPr lang="it-IT" dirty="0" smtClean="0"/>
              <a:t>.</a:t>
            </a:r>
          </a:p>
          <a:p>
            <a:pPr algn="just"/>
            <a:r>
              <a:rPr lang="it-IT" dirty="0"/>
              <a:t>I </a:t>
            </a:r>
            <a:r>
              <a:rPr lang="it-IT" b="1" dirty="0"/>
              <a:t>quattro obiettivi tematici </a:t>
            </a:r>
            <a:r>
              <a:rPr lang="it-IT" dirty="0"/>
              <a:t>(ex art. 9 regolamento UE 1303/2013) selezionati sono: Innovazione; Transizione verso un'economia a basse emissioni di carbonio; Risorse naturali e culturali per una crescita sostenibile; Trasporti per migliorare i collegamenti nell'area.</a:t>
            </a:r>
          </a:p>
          <a:p>
            <a:pPr algn="just"/>
            <a:r>
              <a:rPr lang="it-IT" dirty="0"/>
              <a:t>Questi obiettivi sono attuati attraverso progetti che coinvolgono regioni di almeno tre Stati membri. Ai bandi possono partecipare autorità pubbliche (o equivalenti) e soggetti privati.</a:t>
            </a:r>
          </a:p>
          <a:p>
            <a:pPr algn="just"/>
            <a:r>
              <a:rPr lang="it-IT" dirty="0"/>
              <a:t>L'evento di lancio del programma si è svolto a Vienna l'1 e il 2 luglio 2014.</a:t>
            </a:r>
          </a:p>
          <a:p>
            <a:pPr algn="just"/>
            <a:r>
              <a:rPr lang="it-IT" dirty="0"/>
              <a:t>Central Europe 2020 è cofinanziato dall'Unione europea con il Fondo europeo di sviluppo regionale-FESR ed ha una </a:t>
            </a:r>
            <a:r>
              <a:rPr lang="it-IT" b="1" dirty="0"/>
              <a:t>disponibilità finanziaria di oltre 246,581 milioni</a:t>
            </a:r>
            <a:r>
              <a:rPr lang="it-IT" dirty="0"/>
              <a:t> di euro.</a:t>
            </a:r>
          </a:p>
          <a:p>
            <a:pPr algn="just"/>
            <a:r>
              <a:rPr lang="it-IT" b="1" dirty="0"/>
              <a:t>L'Autorità di gestione</a:t>
            </a:r>
            <a:r>
              <a:rPr lang="it-IT" dirty="0"/>
              <a:t> è a</a:t>
            </a:r>
            <a:r>
              <a:rPr lang="it-IT" b="1" dirty="0"/>
              <a:t> Vienna</a:t>
            </a:r>
            <a:r>
              <a:rPr lang="it-IT" dirty="0"/>
              <a:t> e il Punto di contatto nazionale italiano è la Regione Veneto.</a:t>
            </a:r>
          </a:p>
          <a:p>
            <a:endParaRPr lang="it-IT" dirty="0"/>
          </a:p>
          <a:p>
            <a:endParaRPr lang="es-MX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457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Alpine Space</a:t>
            </a:r>
            <a:endParaRPr lang="es-MX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24933" y="2222287"/>
            <a:ext cx="6062134" cy="4373246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accent3"/>
                </a:solidFill>
              </a:rPr>
              <a:t>Programma di cooperazione territoriale europea transnazionale </a:t>
            </a:r>
            <a:r>
              <a:rPr lang="it-IT" dirty="0" smtClean="0"/>
              <a:t>che supporta </a:t>
            </a:r>
            <a:r>
              <a:rPr lang="it-IT" dirty="0"/>
              <a:t>gli attori dell'intero arco alpino, di una piccola sezione della costa mediterranea e di quella adriatica, di parti dei grandi bacini fluviali di Danubio, Adige, Po, Rodano e Reno, nonché delle regioni prealpine e di pianura con le loro grandi città di dimensione e vocazione europea come Lione, Monaco di Baviera, Milano, Ginevra, Vienna e Lubiana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/>
              <a:t>Il sito ufficiale di Programma è </a:t>
            </a:r>
            <a:r>
              <a:rPr lang="it-IT" dirty="0">
                <a:hlinkClick r:id="rId2"/>
              </a:rPr>
              <a:t>www.alpine-space.eu</a:t>
            </a:r>
            <a:endParaRPr lang="it-IT" dirty="0"/>
          </a:p>
          <a:p>
            <a:pPr marL="0" indent="0">
              <a:buNone/>
            </a:pPr>
            <a:r>
              <a:rPr lang="it-IT" dirty="0"/>
              <a:t/>
            </a:r>
            <a:br>
              <a:rPr lang="it-IT" dirty="0"/>
            </a:br>
            <a:r>
              <a:rPr lang="it-IT" dirty="0"/>
              <a:t> </a:t>
            </a:r>
            <a:endParaRPr lang="es-MX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079" y="2473097"/>
            <a:ext cx="4498295" cy="2716970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593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Cooperazione interregionale</a:t>
            </a:r>
            <a:endParaRPr lang="es-MX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700" dirty="0" smtClean="0"/>
              <a:t>coinvolge </a:t>
            </a:r>
            <a:r>
              <a:rPr lang="it-IT" sz="1700" dirty="0"/>
              <a:t>tutti i 28 Stati membri dell’Unione Europea e mira a rafforzare l'efficacia della politica di coesione, promuovendo lo scambio di esperienze, l’individuazione e la diffusione di buone </a:t>
            </a:r>
            <a:r>
              <a:rPr lang="it-IT" sz="1700" dirty="0" smtClean="0"/>
              <a:t>prassi</a:t>
            </a:r>
            <a:endParaRPr lang="es-MX" sz="17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20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Interreg</a:t>
            </a:r>
            <a:r>
              <a:rPr lang="it-IT" dirty="0"/>
              <a:t> Europe</a:t>
            </a:r>
            <a:endParaRPr lang="es-MX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>
          <a:xfrm>
            <a:off x="289794" y="2277125"/>
            <a:ext cx="5185873" cy="4129362"/>
          </a:xfrm>
        </p:spPr>
        <p:txBody>
          <a:bodyPr>
            <a:normAutofit/>
          </a:bodyPr>
          <a:lstStyle/>
          <a:p>
            <a:r>
              <a:rPr lang="it-IT" sz="2000" b="1" dirty="0" smtClean="0">
                <a:solidFill>
                  <a:schemeClr val="accent3"/>
                </a:solidFill>
              </a:rPr>
              <a:t>Programma </a:t>
            </a:r>
            <a:r>
              <a:rPr lang="it-IT" sz="2000" b="1" dirty="0">
                <a:solidFill>
                  <a:schemeClr val="accent3"/>
                </a:solidFill>
              </a:rPr>
              <a:t>di cooperazione territoriale europea interregionale </a:t>
            </a:r>
            <a:r>
              <a:rPr lang="it-IT" sz="2000" dirty="0"/>
              <a:t>che coinvolge 30 Paesi: 28 Stati membri UE, Norvegia e </a:t>
            </a:r>
            <a:r>
              <a:rPr lang="it-IT" sz="2000" dirty="0" smtClean="0"/>
              <a:t>Svizzera.</a:t>
            </a:r>
          </a:p>
          <a:p>
            <a:r>
              <a:rPr lang="it-IT" sz="2000" dirty="0" smtClean="0"/>
              <a:t>Il </a:t>
            </a:r>
            <a:r>
              <a:rPr lang="it-IT" sz="2000" dirty="0"/>
              <a:t>programma, formalmente non ancora approvato dalla Commissione europea, interessa tutti i 28 Stati membri dell'Unione europea più Norvegia e Svizzera.</a:t>
            </a:r>
          </a:p>
          <a:p>
            <a:endParaRPr lang="es-MX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666" y="2106707"/>
            <a:ext cx="5408669" cy="4299780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689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Interreg</a:t>
            </a:r>
            <a:r>
              <a:rPr lang="it-IT" dirty="0"/>
              <a:t> Europe</a:t>
            </a:r>
            <a:endParaRPr lang="es-MX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84200"/>
          </a:xfrm>
        </p:spPr>
        <p:txBody>
          <a:bodyPr/>
          <a:lstStyle/>
          <a:p>
            <a:r>
              <a:rPr lang="it-IT" sz="2000" dirty="0" err="1"/>
              <a:t>Interreg</a:t>
            </a:r>
            <a:r>
              <a:rPr lang="it-IT" sz="2000" dirty="0"/>
              <a:t> Europe 2020 ha l’obiettivo di contribuire al miglioramento delle politiche regionali e dei programmi di sviluppo regionale, in particolare dei programmi di investimento per la crescita e l'occupazione e la cooperazione territoriale.</a:t>
            </a:r>
          </a:p>
          <a:p>
            <a:r>
              <a:rPr lang="it-IT" sz="2000" dirty="0" smtClean="0"/>
              <a:t>I</a:t>
            </a:r>
            <a:r>
              <a:rPr lang="it-IT" sz="2000" b="1" dirty="0"/>
              <a:t> quattro obiettivi tematici</a:t>
            </a:r>
            <a:r>
              <a:rPr lang="it-IT" sz="2000" dirty="0"/>
              <a:t> (ex art. 9 regolamento UE 1303/2013) selezionati sono: Ricerca e innovazione; Competitività delle PMI; Economia a basso consumo di carbonio; Ambiente ed efficienza delle risorse.</a:t>
            </a:r>
          </a:p>
          <a:p>
            <a:r>
              <a:rPr lang="it-IT" sz="2000" dirty="0"/>
              <a:t>Questi obiettivi sono attuati attraverso piattaforme e progetti.</a:t>
            </a:r>
          </a:p>
          <a:p>
            <a:r>
              <a:rPr lang="it-IT" sz="2000" dirty="0"/>
              <a:t>Le Policy </a:t>
            </a:r>
            <a:r>
              <a:rPr lang="it-IT" sz="2000" dirty="0" smtClean="0"/>
              <a:t>Learning </a:t>
            </a:r>
            <a:r>
              <a:rPr lang="it-IT" sz="2000" dirty="0"/>
              <a:t>Platform sono gestite direttamente dall'Autorità di gestione come “centro di conoscenza” e diffusione di </a:t>
            </a:r>
            <a:r>
              <a:rPr lang="it-IT" sz="2000" dirty="0" err="1"/>
              <a:t>policies</a:t>
            </a:r>
            <a:r>
              <a:rPr lang="it-IT" sz="2000" dirty="0"/>
              <a:t>, esperienze e servizi.</a:t>
            </a:r>
          </a:p>
          <a:p>
            <a:endParaRPr lang="es-MX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052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Interreg</a:t>
            </a:r>
            <a:r>
              <a:rPr lang="it-IT" dirty="0" smtClean="0"/>
              <a:t> Europe</a:t>
            </a:r>
            <a:endParaRPr lang="es-MX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424" y="1972235"/>
            <a:ext cx="10554574" cy="4289975"/>
          </a:xfrm>
        </p:spPr>
        <p:txBody>
          <a:bodyPr/>
          <a:lstStyle/>
          <a:p>
            <a:pPr algn="just"/>
            <a:r>
              <a:rPr lang="it-IT" dirty="0"/>
              <a:t>I progetti, correlati strettamente ai PON e ai POR dell’obiettivo Investimenti per Crescita e Occupazione, possono essere presentati da enti pubblici provenienti da diverse regioni europee che lavorano insieme da 3 a 5 anni su una tematica condivisa.</a:t>
            </a:r>
          </a:p>
          <a:p>
            <a:pPr algn="just"/>
            <a:r>
              <a:rPr lang="it-IT" dirty="0"/>
              <a:t>L'uscita del </a:t>
            </a:r>
            <a:r>
              <a:rPr lang="it-IT" b="1" dirty="0"/>
              <a:t>primo bando è prevista a metà febbraio 2015</a:t>
            </a:r>
            <a:r>
              <a:rPr lang="it-IT" dirty="0"/>
              <a:t>.</a:t>
            </a:r>
          </a:p>
          <a:p>
            <a:pPr algn="just"/>
            <a:r>
              <a:rPr lang="it-IT" dirty="0"/>
              <a:t>Al programma possono partecipare le Autorità di Gestione dei programmi dei Fondi strutturali, le autorità regionali e locali, le agenzie ed istituti di ricerca.</a:t>
            </a:r>
          </a:p>
          <a:p>
            <a:pPr algn="just"/>
            <a:r>
              <a:rPr lang="it-IT" dirty="0"/>
              <a:t>L'evento di </a:t>
            </a:r>
            <a:r>
              <a:rPr lang="it-IT" b="1" dirty="0"/>
              <a:t>lancio del programma si è svolto a Bologna il 2 e 3 dicembre 2014</a:t>
            </a:r>
            <a:r>
              <a:rPr lang="it-IT" dirty="0"/>
              <a:t>.</a:t>
            </a:r>
          </a:p>
          <a:p>
            <a:pPr algn="just"/>
            <a:r>
              <a:rPr lang="it-IT" dirty="0" err="1"/>
              <a:t>Interreg</a:t>
            </a:r>
            <a:r>
              <a:rPr lang="it-IT" dirty="0"/>
              <a:t> Europe 2020 è cofinanziato dall'Unione europea con il Fondo europeo di sviluppo regionale-FESR ed ha </a:t>
            </a:r>
            <a:r>
              <a:rPr lang="it-IT" dirty="0" smtClean="0"/>
              <a:t>una </a:t>
            </a:r>
            <a:r>
              <a:rPr lang="it-IT" b="1" dirty="0" smtClean="0"/>
              <a:t>disponibilità </a:t>
            </a:r>
            <a:r>
              <a:rPr lang="it-IT" b="1" dirty="0"/>
              <a:t>finanziaria di 359,326 milioni</a:t>
            </a:r>
            <a:r>
              <a:rPr lang="it-IT" dirty="0"/>
              <a:t> di euro.</a:t>
            </a:r>
          </a:p>
          <a:p>
            <a:pPr algn="just"/>
            <a:r>
              <a:rPr lang="it-IT" b="1" dirty="0"/>
              <a:t>L'Autorità di gestione</a:t>
            </a:r>
            <a:r>
              <a:rPr lang="it-IT" dirty="0"/>
              <a:t> è la Regione francese Nord </a:t>
            </a:r>
            <a:r>
              <a:rPr lang="it-IT" dirty="0" err="1"/>
              <a:t>Pas</a:t>
            </a:r>
            <a:r>
              <a:rPr lang="it-IT" dirty="0"/>
              <a:t> de Calais.</a:t>
            </a:r>
          </a:p>
          <a:p>
            <a:endParaRPr lang="es-MX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399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smtClean="0"/>
              <a:t>Altri programmi di cooperazione interregionale</a:t>
            </a:r>
            <a:endParaRPr lang="es-MX" sz="2800" dirty="0"/>
          </a:p>
        </p:txBody>
      </p:sp>
      <p:graphicFrame>
        <p:nvGraphicFramePr>
          <p:cNvPr id="10" name="Segnaposto contenut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209813"/>
              </p:ext>
            </p:extLst>
          </p:nvPr>
        </p:nvGraphicFramePr>
        <p:xfrm>
          <a:off x="5964767" y="1344706"/>
          <a:ext cx="5160434" cy="4025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000" smtClean="0"/>
              <a:t>Sono gestiti direttamente dalla Commissione europea e supportano lo sviluppo di azioni collegate ai principali programmi operativi di cooperazione territoriale.</a:t>
            </a:r>
            <a:endParaRPr lang="es-MX" sz="2000" b="1" dirty="0">
              <a:solidFill>
                <a:schemeClr val="accent3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153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Introduzione</a:t>
            </a:r>
            <a:endParaRPr lang="es-MX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8712" y="2311399"/>
            <a:ext cx="10554574" cy="3999753"/>
          </a:xfrm>
        </p:spPr>
        <p:txBody>
          <a:bodyPr>
            <a:normAutofit lnSpcReduction="10000"/>
          </a:bodyPr>
          <a:lstStyle/>
          <a:p>
            <a:r>
              <a:rPr lang="it-IT" dirty="0"/>
              <a:t>10.2 miliardi di Euro </a:t>
            </a:r>
            <a:r>
              <a:rPr lang="it-IT" dirty="0" smtClean="0"/>
              <a:t>complessivamente ripartiti tra:</a:t>
            </a:r>
            <a:endParaRPr lang="it-IT" dirty="0"/>
          </a:p>
          <a:p>
            <a:pPr lvl="1" fontAlgn="base"/>
            <a:r>
              <a:rPr lang="it-IT" b="1" dirty="0" smtClean="0"/>
              <a:t>8 Programmi di </a:t>
            </a:r>
            <a:r>
              <a:rPr lang="it-IT" b="1" dirty="0"/>
              <a:t>cooperazione transfrontaliera: </a:t>
            </a:r>
            <a:r>
              <a:rPr lang="it-IT" i="1" dirty="0"/>
              <a:t>Italia-Francia marittimo, Italia-Francia </a:t>
            </a:r>
            <a:r>
              <a:rPr lang="it-IT" i="1" dirty="0" err="1"/>
              <a:t>Alcotra</a:t>
            </a:r>
            <a:r>
              <a:rPr lang="it-IT" i="1" dirty="0"/>
              <a:t>, Italia-Svizzera, Italia-Austria, Italia-Slovenia, Italia-Croazia, Grecia-Italia, Italia-Malta</a:t>
            </a:r>
            <a:endParaRPr lang="it-IT" dirty="0"/>
          </a:p>
          <a:p>
            <a:pPr lvl="1" fontAlgn="base"/>
            <a:r>
              <a:rPr lang="it-IT" b="1" dirty="0" smtClean="0"/>
              <a:t>3 </a:t>
            </a:r>
            <a:r>
              <a:rPr lang="it-IT" b="1" dirty="0"/>
              <a:t>programmi di cooperazione transfrontaliera esterna </a:t>
            </a:r>
            <a:r>
              <a:rPr lang="it-IT" dirty="0"/>
              <a:t>co-finanziati da FESR e </a:t>
            </a:r>
            <a:r>
              <a:rPr lang="it-IT" i="1" dirty="0"/>
              <a:t>IPA (Italia-Albania-Montenegro) e da FESR e ENI (Italia-Tunisia e </a:t>
            </a:r>
            <a:r>
              <a:rPr lang="it-IT" i="1" dirty="0" err="1"/>
              <a:t>Mediterranean</a:t>
            </a:r>
            <a:r>
              <a:rPr lang="it-IT" i="1" dirty="0"/>
              <a:t> Sea </a:t>
            </a:r>
            <a:r>
              <a:rPr lang="it-IT" i="1" dirty="0" err="1"/>
              <a:t>Basin</a:t>
            </a:r>
            <a:r>
              <a:rPr lang="it-IT" i="1" dirty="0"/>
              <a:t>)</a:t>
            </a:r>
            <a:endParaRPr lang="it-IT" dirty="0"/>
          </a:p>
          <a:p>
            <a:pPr lvl="1" fontAlgn="base"/>
            <a:r>
              <a:rPr lang="it-IT" b="1" dirty="0" smtClean="0"/>
              <a:t>4 programmi </a:t>
            </a:r>
            <a:r>
              <a:rPr lang="it-IT" b="1" dirty="0"/>
              <a:t>di cooperazione transnazionale: </a:t>
            </a:r>
            <a:r>
              <a:rPr lang="it-IT" i="1" dirty="0"/>
              <a:t>Central Europe, </a:t>
            </a:r>
            <a:r>
              <a:rPr lang="it-IT" i="1" dirty="0" err="1"/>
              <a:t>Med</a:t>
            </a:r>
            <a:r>
              <a:rPr lang="it-IT" i="1" dirty="0"/>
              <a:t>, Alpine Space, </a:t>
            </a:r>
            <a:r>
              <a:rPr lang="it-IT" i="1" dirty="0" err="1"/>
              <a:t>Adriatic-Ionian</a:t>
            </a:r>
            <a:endParaRPr lang="it-IT" dirty="0"/>
          </a:p>
          <a:p>
            <a:endParaRPr lang="it-IT" dirty="0"/>
          </a:p>
          <a:p>
            <a:pPr>
              <a:buFont typeface="Wingdings" panose="05000000000000000000" pitchFamily="2" charset="2"/>
              <a:buChar char="q"/>
            </a:pPr>
            <a:r>
              <a:rPr lang="it-IT" dirty="0"/>
              <a:t>Frammentarietà tra le programmazioni (transfrontaliera-transnazionale-interregionale)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/>
              <a:t>Informazione sui bandi tra addetti ai lavori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/>
              <a:t>La grande fatica ad includere assi a valenza sociale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/>
              <a:t>Partecipazione residuale di </a:t>
            </a:r>
            <a:r>
              <a:rPr lang="it-IT" dirty="0" err="1"/>
              <a:t>ONG’s</a:t>
            </a:r>
            <a:r>
              <a:rPr lang="it-IT" dirty="0"/>
              <a:t> </a:t>
            </a:r>
            <a:endParaRPr lang="es-MX" dirty="0"/>
          </a:p>
          <a:p>
            <a:endParaRPr lang="es-MX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365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URBACT III - Bando per reti tematiche per la pianificazione di azioni (</a:t>
            </a:r>
            <a:r>
              <a:rPr lang="it-IT" sz="3600" dirty="0" err="1" smtClean="0"/>
              <a:t>scad</a:t>
            </a:r>
            <a:r>
              <a:rPr lang="it-IT" sz="3600" dirty="0" smtClean="0"/>
              <a:t>. 16 giugno)</a:t>
            </a:r>
            <a:endParaRPr lang="es-MX" sz="3600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91067" y="2222287"/>
            <a:ext cx="11167533" cy="3958380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Le </a:t>
            </a:r>
            <a:r>
              <a:rPr lang="it-IT" b="1" dirty="0"/>
              <a:t>reti tematiche per la pianificazione di azioni </a:t>
            </a:r>
            <a:r>
              <a:rPr lang="it-IT" dirty="0"/>
              <a:t>sono reti che riuniscono città che presentano problemi simili a livello urbano perché possano  aiutarsi nell'elaborazione di strategie di sviluppo urbano o piani d’azione integrati. </a:t>
            </a:r>
            <a:endParaRPr lang="it-IT" dirty="0" smtClean="0"/>
          </a:p>
          <a:p>
            <a:r>
              <a:rPr lang="it-IT" dirty="0"/>
              <a:t>I </a:t>
            </a:r>
            <a:r>
              <a:rPr lang="it-IT" b="1" dirty="0"/>
              <a:t>temi</a:t>
            </a:r>
            <a:r>
              <a:rPr lang="it-IT" dirty="0"/>
              <a:t> sui quali è possibile costruire le reti sono tutti i </a:t>
            </a:r>
            <a:r>
              <a:rPr lang="it-IT" b="1" dirty="0"/>
              <a:t>10 obiettivi tematici</a:t>
            </a:r>
            <a:r>
              <a:rPr lang="it-IT" dirty="0"/>
              <a:t> della politica di </a:t>
            </a:r>
            <a:r>
              <a:rPr lang="it-IT" dirty="0" smtClean="0"/>
              <a:t>coesione.</a:t>
            </a:r>
          </a:p>
          <a:p>
            <a:r>
              <a:rPr lang="it-IT" dirty="0"/>
              <a:t>Le reti sono costituite principalmente da </a:t>
            </a:r>
            <a:r>
              <a:rPr lang="it-IT" b="1" dirty="0"/>
              <a:t>città</a:t>
            </a:r>
            <a:r>
              <a:rPr lang="it-IT" dirty="0"/>
              <a:t> (intendendosi per </a:t>
            </a:r>
            <a:r>
              <a:rPr lang="it-IT" b="1" i="1" dirty="0"/>
              <a:t>città</a:t>
            </a:r>
            <a:r>
              <a:rPr lang="it-IT" dirty="0"/>
              <a:t> un’autorità pubblica che rappresenti città/municipi, livelli amministrativi infra-municipali quali distretti cittadini o quartieri, autorità metropolitane e agglomerazioni organizzate) ma anche </a:t>
            </a:r>
            <a:r>
              <a:rPr lang="it-IT" i="1" dirty="0"/>
              <a:t>non-city </a:t>
            </a:r>
            <a:r>
              <a:rPr lang="it-IT" i="1" dirty="0" err="1"/>
              <a:t>partners</a:t>
            </a:r>
            <a:r>
              <a:rPr lang="it-IT" dirty="0"/>
              <a:t>, categoria che comprende agenzia locali, autorità provinciali, regionali e nazionali, università, centri di ricerca; i </a:t>
            </a:r>
            <a:r>
              <a:rPr lang="it-IT" i="1" dirty="0"/>
              <a:t>non city-partner</a:t>
            </a:r>
            <a:r>
              <a:rPr lang="it-IT" dirty="0"/>
              <a:t> per essere eleggibili devono essere autorità pubbliche o organismi pubblici equivalenti (</a:t>
            </a:r>
            <a:r>
              <a:rPr lang="it-IT" i="1" dirty="0"/>
              <a:t>public </a:t>
            </a:r>
            <a:r>
              <a:rPr lang="it-IT" i="1" dirty="0" err="1"/>
              <a:t>equivalent</a:t>
            </a:r>
            <a:r>
              <a:rPr lang="it-IT" i="1" dirty="0"/>
              <a:t> body</a:t>
            </a:r>
            <a:r>
              <a:rPr lang="it-IT" dirty="0"/>
              <a:t>).</a:t>
            </a:r>
            <a:endParaRPr lang="it-IT" dirty="0" smtClean="0"/>
          </a:p>
          <a:p>
            <a:r>
              <a:rPr lang="it-IT" dirty="0"/>
              <a:t>Il bando sosterrà la creazione di </a:t>
            </a:r>
            <a:r>
              <a:rPr lang="it-IT" b="1" dirty="0"/>
              <a:t>20 reti</a:t>
            </a:r>
            <a:r>
              <a:rPr lang="it-IT" dirty="0"/>
              <a:t>, ciascuna con costi totali eleggibili compresi fra </a:t>
            </a:r>
            <a:r>
              <a:rPr lang="it-IT" b="1" dirty="0"/>
              <a:t>600.000 e 750.000 euro</a:t>
            </a:r>
            <a:r>
              <a:rPr lang="it-IT" dirty="0"/>
              <a:t>; il cofinanziamento del FESR varia a seconda della localizzazione dei partner: per quelli delle regioni più sviluppate il tasso di cofinanziamento è del 70%, per quelli delle regioni meno sviluppate e in transizione è dell’85%. I partner di Norvegia e Svizzera son cofinanziati al 50% dai rispettivi fondi nazionali.</a:t>
            </a:r>
            <a:br>
              <a:rPr lang="it-IT" dirty="0"/>
            </a:br>
            <a:endParaRPr lang="it-IT" dirty="0" smtClean="0"/>
          </a:p>
          <a:p>
            <a:r>
              <a:rPr lang="it-IT" dirty="0"/>
              <a:t>Sito web: </a:t>
            </a:r>
            <a:r>
              <a:rPr lang="it-IT" dirty="0">
                <a:hlinkClick r:id="rId2"/>
              </a:rPr>
              <a:t>http://</a:t>
            </a:r>
            <a:r>
              <a:rPr lang="it-IT" dirty="0" smtClean="0">
                <a:hlinkClick r:id="rId2"/>
              </a:rPr>
              <a:t>urbact.eu/urbactiii-1st-call</a:t>
            </a:r>
            <a:r>
              <a:rPr lang="it-IT" dirty="0" smtClean="0"/>
              <a:t> </a:t>
            </a:r>
            <a:endParaRPr lang="es-MX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90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Cooperazione Transfrontaliera</a:t>
            </a:r>
            <a:endParaRPr lang="es-MX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1125286"/>
          </a:xfrm>
        </p:spPr>
        <p:txBody>
          <a:bodyPr/>
          <a:lstStyle/>
          <a:p>
            <a:pPr algn="l"/>
            <a:r>
              <a:rPr lang="it-IT" sz="1600" dirty="0"/>
              <a:t>M</a:t>
            </a:r>
            <a:r>
              <a:rPr lang="it-IT" sz="1600" dirty="0" smtClean="0"/>
              <a:t>ira </a:t>
            </a:r>
            <a:r>
              <a:rPr lang="it-IT" sz="1600" dirty="0"/>
              <a:t>a promuovere lo sviluppo regionale integrato fra regioni confinanti aventi frontiere marittime e terrestri in due o più Stati membri o fra regioni confinanti in almeno uno Stato membro e un paese terzo sui confini esterni dell'Unione diversi da quelli interessati dai programmi nell'ambito degli strumenti di finanziamento esterno </a:t>
            </a:r>
            <a:r>
              <a:rPr lang="it-IT" sz="1600" dirty="0" smtClean="0"/>
              <a:t>dell'Unione.</a:t>
            </a:r>
            <a:endParaRPr lang="es-MX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026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36847729"/>
              </p:ext>
            </p:extLst>
          </p:nvPr>
        </p:nvGraphicFramePr>
        <p:xfrm>
          <a:off x="694266" y="618068"/>
          <a:ext cx="10553700" cy="5613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8425"/>
                <a:gridCol w="2638425"/>
                <a:gridCol w="2638425"/>
                <a:gridCol w="2638425"/>
              </a:tblGrid>
              <a:tr h="585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Programmi di </a:t>
                      </a:r>
                      <a:r>
                        <a:rPr lang="it-IT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cooperazione Transfrontaliera</a:t>
                      </a:r>
                      <a:endParaRPr lang="es-MX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Autorità di gestione</a:t>
                      </a:r>
                      <a:endParaRPr lang="es-MX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Aree Ammissibili</a:t>
                      </a:r>
                      <a:endParaRPr lang="es-MX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Contributo Globale FESR</a:t>
                      </a:r>
                      <a:endParaRPr lang="es-MX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00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Italia – Francia Marittimo</a:t>
                      </a:r>
                      <a:endParaRPr lang="es-MX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Regione Toscana</a:t>
                      </a:r>
                      <a:endParaRPr lang="es-MX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Regione Liguria (Genova, Imperia, La Spezia, Savona), Regione Sardegna (Sassari, Nuoro, Cagliari, Oristano, Olbia-Tempio, Ogliastra, Medio Campidano, Carbonia-Iglesias), Regione Toscana (Massa-Carrara, Lucca, Pisa, Livorno, Grosseto)</a:t>
                      </a:r>
                      <a:endParaRPr lang="es-MX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€ 69.702.411</a:t>
                      </a:r>
                    </a:p>
                  </a:txBody>
                  <a:tcPr marL="68580" marR="68580" marT="0" marB="0"/>
                </a:tc>
              </a:tr>
              <a:tr h="765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Italia – Francia </a:t>
                      </a:r>
                      <a:r>
                        <a:rPr lang="it-IT" sz="12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Alcotra</a:t>
                      </a:r>
                      <a:endParaRPr lang="es-MX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Regione</a:t>
                      </a:r>
                      <a:r>
                        <a:rPr lang="es-MX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Rhone-Alps</a:t>
                      </a:r>
                      <a:r>
                        <a:rPr lang="es-MX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(FR)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Regione Piemonte (Torino, Cuneo), Regione Valle d’Aosta, Regione Liguria (Imperia)</a:t>
                      </a:r>
                      <a:endParaRPr lang="es-MX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€ 98.876.285</a:t>
                      </a:r>
                    </a:p>
                  </a:txBody>
                  <a:tcPr marL="68580" marR="68580" marT="0" marB="0"/>
                </a:tc>
              </a:tr>
              <a:tr h="8494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Italia - Slovenia</a:t>
                      </a:r>
                      <a:endParaRPr lang="es-MX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Regione</a:t>
                      </a:r>
                      <a:r>
                        <a:rPr lang="es-MX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Friuli</a:t>
                      </a:r>
                      <a:r>
                        <a:rPr lang="es-MX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Venezia</a:t>
                      </a:r>
                      <a:r>
                        <a:rPr lang="es-MX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Giulia</a:t>
                      </a:r>
                      <a:endParaRPr lang="es-MX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Regione Friuli Venezia Giulia (Pordenone, Udine, Gorizia, Trieste), Regione Veneto (Venezia)</a:t>
                      </a:r>
                      <a:endParaRPr lang="es-MX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€ 77.929.954</a:t>
                      </a:r>
                    </a:p>
                  </a:txBody>
                  <a:tcPr marL="68580" marR="68580" marT="0" marB="0"/>
                </a:tc>
              </a:tr>
              <a:tr h="1415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Italia - Svizzera</a:t>
                      </a:r>
                      <a:endParaRPr lang="es-MX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Regione Lombardia</a:t>
                      </a:r>
                      <a:endParaRPr lang="es-MX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Regione Valle d’Aosta, Regione Lombardia (Verbano-Cusio-Ossola, Varese, Como, Lecco, Sondrio), Regione Piemonte (Biella, Vercelli, Novara), Provincia Autonoma di Bolzano</a:t>
                      </a:r>
                      <a:endParaRPr lang="es-MX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€ 100.221.466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846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83999158"/>
              </p:ext>
            </p:extLst>
          </p:nvPr>
        </p:nvGraphicFramePr>
        <p:xfrm>
          <a:off x="643467" y="643469"/>
          <a:ext cx="10553700" cy="5553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8425"/>
                <a:gridCol w="2119842"/>
                <a:gridCol w="3208866"/>
                <a:gridCol w="2586567"/>
              </a:tblGrid>
              <a:tr h="7326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Programmi di </a:t>
                      </a:r>
                      <a:r>
                        <a:rPr lang="it-IT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cooperazione Transfrontaliera</a:t>
                      </a:r>
                      <a:endParaRPr lang="es-MX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Autorità di gestione</a:t>
                      </a:r>
                      <a:endParaRPr lang="es-MX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Aree Ammissibili</a:t>
                      </a:r>
                      <a:endParaRPr lang="es-MX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Contributo Globale FESR</a:t>
                      </a:r>
                      <a:endParaRPr lang="es-MX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438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Italia - Austria</a:t>
                      </a:r>
                      <a:endParaRPr lang="es-MX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Provincia </a:t>
                      </a:r>
                      <a:r>
                        <a:rPr lang="es-MX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Autonoma</a:t>
                      </a:r>
                      <a:r>
                        <a:rPr lang="es-MX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di Bolzano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Provincia Autonoma di Bolzano, Regione Friuli Venezia Giulia (Pordenone, Udine, Gorizia, Trieste), Regione Veneto (Vicenza, Belluno, Treviso)</a:t>
                      </a:r>
                      <a:endParaRPr lang="es-MX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€ 82.238.866</a:t>
                      </a:r>
                    </a:p>
                  </a:txBody>
                  <a:tcPr marL="68580" marR="68580" marT="0" marB="0"/>
                </a:tc>
              </a:tr>
              <a:tr h="2386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Italia - Croazia</a:t>
                      </a:r>
                      <a:endParaRPr lang="es-MX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Regione Veneto</a:t>
                      </a:r>
                      <a:endParaRPr lang="es-MX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Regione Friuli Venezia Giulia (Pordenone, Udine, Gorizia, Trieste), Regione Veneto (Venezia, Rovigo, Padova), Regione Emilia Romagna (Ferrara, Ravenna, Forlì-Cesena, Rimini), Regione Marche (Pesaro e Urbino, Ancona, Macerata, Ascoli Piceno, Fermo), Regione Abruzzo, (Teramo, Pescara, Chieti) Regione Molise, (Campobasso) Regione Puglia (Brindisi, Lecce, Foggia, Bari, Barletta-Andria-Trani)</a:t>
                      </a:r>
                      <a:endParaRPr lang="es-MX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€ 201.357.220</a:t>
                      </a:r>
                    </a:p>
                  </a:txBody>
                  <a:tcPr marL="68580" marR="68580" marT="0" marB="0"/>
                </a:tc>
              </a:tr>
              <a:tr h="672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Italia - Malta</a:t>
                      </a:r>
                      <a:endParaRPr lang="es-MX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Regione Sicilia</a:t>
                      </a:r>
                      <a:endParaRPr lang="es-MX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Regione Sicilia (Trapani, Palermo, Messina, Agrigento, Caltanissetta, Enna, Catania, Ragusa, Siracusa)</a:t>
                      </a:r>
                      <a:endParaRPr lang="es-MX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€ 43.952.171</a:t>
                      </a:r>
                    </a:p>
                  </a:txBody>
                  <a:tcPr marL="68580" marR="68580" marT="0" marB="0"/>
                </a:tc>
              </a:tr>
              <a:tr h="867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Grecia - Italia</a:t>
                      </a:r>
                      <a:endParaRPr lang="es-MX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Ministry of Development and Competitiveness of Greece</a:t>
                      </a:r>
                      <a:endParaRPr lang="es-MX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Regione Puglia (Bari, Brindisi, Lecce, Taranto, Foggia, Barletta Andria Trani)</a:t>
                      </a:r>
                      <a:endParaRPr lang="es-MX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€ 104.700.362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276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80103370"/>
              </p:ext>
            </p:extLst>
          </p:nvPr>
        </p:nvGraphicFramePr>
        <p:xfrm>
          <a:off x="711200" y="753536"/>
          <a:ext cx="10553700" cy="27439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38425"/>
                <a:gridCol w="2638425"/>
                <a:gridCol w="2638425"/>
                <a:gridCol w="2638425"/>
              </a:tblGrid>
              <a:tr h="6817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+mn-lt"/>
                        </a:rPr>
                        <a:t>Programmi di </a:t>
                      </a:r>
                      <a:r>
                        <a:rPr lang="it-IT" sz="1600" dirty="0" smtClean="0">
                          <a:effectLst/>
                          <a:latin typeface="+mn-lt"/>
                        </a:rPr>
                        <a:t>cooperazione Transfrontaliera Esterna</a:t>
                      </a:r>
                      <a:endParaRPr lang="es-MX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+mn-lt"/>
                        </a:rPr>
                        <a:t>Autorità di gestione</a:t>
                      </a:r>
                      <a:endParaRPr lang="es-MX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+mn-lt"/>
                        </a:rPr>
                        <a:t>Aree Ammissibili</a:t>
                      </a:r>
                      <a:endParaRPr lang="es-MX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+mn-lt"/>
                        </a:rPr>
                        <a:t>Contributo Globale FESR</a:t>
                      </a:r>
                      <a:endParaRPr lang="es-MX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0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ENI MED</a:t>
                      </a:r>
                      <a:endParaRPr lang="es-MX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Regione Sardegna</a:t>
                      </a:r>
                      <a:endParaRPr lang="es-MX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Basilicata, Calabria, Campania, Lazio, Liguria, Puglia, Sardegna, Sicilia, Toscana</a:t>
                      </a:r>
                      <a:endParaRPr lang="es-MX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€ 209.057.812 (*)</a:t>
                      </a:r>
                    </a:p>
                  </a:txBody>
                  <a:tcPr marL="68580" marR="68580" marT="0" marB="0"/>
                </a:tc>
              </a:tr>
              <a:tr h="69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ENI Italia – Tunisia</a:t>
                      </a:r>
                      <a:endParaRPr lang="es-MX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Regione Sicilia</a:t>
                      </a:r>
                      <a:endParaRPr lang="es-MX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Regione Sicilia</a:t>
                      </a:r>
                      <a:endParaRPr lang="es-MX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€ 33.354.820 (**)</a:t>
                      </a:r>
                    </a:p>
                  </a:txBody>
                  <a:tcPr marL="68580" marR="68580" marT="0" marB="0"/>
                </a:tc>
              </a:tr>
              <a:tr h="469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IPA </a:t>
                      </a:r>
                      <a:r>
                        <a:rPr lang="es-MX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ITALIA-ALBANIA-MONTENEGRO</a:t>
                      </a:r>
                      <a:endParaRPr lang="es-MX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Regione Puglia</a:t>
                      </a:r>
                      <a:endParaRPr lang="es-MX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Regione Puglia, Regione Molise</a:t>
                      </a:r>
                      <a:endParaRPr lang="es-MX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€ 39.400.711 (***)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736600" y="4428067"/>
            <a:ext cx="10541000" cy="138499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accent3"/>
                </a:solidFill>
              </a:rPr>
              <a:t>(*)</a:t>
            </a:r>
            <a:r>
              <a:rPr lang="it-IT" sz="1400" dirty="0"/>
              <a:t> L’importo indicato si riferisce all’allocazione totale del Programma ENI MED nell’ambito dello strumento ENI per i programmi transfrontalieri e concernenti i bacini marittimi: € 104.528.906 (ENI) + € 104.528.906 (FESR). </a:t>
            </a:r>
            <a:r>
              <a:rPr lang="it-IT" sz="1400" dirty="0" smtClean="0"/>
              <a:t>(</a:t>
            </a:r>
          </a:p>
          <a:p>
            <a:r>
              <a:rPr lang="it-IT" sz="1400" dirty="0" smtClean="0">
                <a:solidFill>
                  <a:schemeClr val="accent3"/>
                </a:solidFill>
              </a:rPr>
              <a:t>**)</a:t>
            </a:r>
            <a:r>
              <a:rPr lang="it-IT" sz="1400" dirty="0" smtClean="0"/>
              <a:t> </a:t>
            </a:r>
            <a:r>
              <a:rPr lang="it-IT" sz="1400" dirty="0"/>
              <a:t>L’importo indicato si riferisce all’allocazione totale del Programma Italia-Tunisia nell’ambito dello strumento ENI per i programmi transfrontalieri e concernenti i bacini marittimi: € 16.677.410 (ENI) + € 16.677.410 (FESR). </a:t>
            </a:r>
            <a:endParaRPr lang="it-IT" sz="1400" dirty="0" smtClean="0"/>
          </a:p>
          <a:p>
            <a:r>
              <a:rPr lang="it-IT" sz="1400" dirty="0" smtClean="0">
                <a:solidFill>
                  <a:schemeClr val="accent3"/>
                </a:solidFill>
              </a:rPr>
              <a:t>(***)</a:t>
            </a:r>
            <a:r>
              <a:rPr lang="it-IT" sz="1400" dirty="0" smtClean="0"/>
              <a:t> </a:t>
            </a:r>
            <a:r>
              <a:rPr lang="it-IT" sz="1400" dirty="0"/>
              <a:t>L’importo indicato si riferisce alla sola dotazione FESR nell’ambito dello Strumento IPA II per il Programma transfrontaliero Italia – Albania - Montenegro.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3989482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Cooperazione Transnazionale</a:t>
            </a:r>
            <a:endParaRPr lang="es-MX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 </a:t>
            </a:r>
            <a:r>
              <a:rPr lang="it-IT" dirty="0" smtClean="0"/>
              <a:t>riguarda </a:t>
            </a:r>
            <a:r>
              <a:rPr lang="it-IT" dirty="0"/>
              <a:t>territori transnazionali più estesi, che coinvolge partner nazionali, regionali e </a:t>
            </a:r>
            <a:r>
              <a:rPr lang="it-IT" dirty="0" smtClean="0"/>
              <a:t>locali</a:t>
            </a:r>
            <a:endParaRPr lang="es-MX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84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Adrion</a:t>
            </a:r>
            <a:endParaRPr lang="es-MX" dirty="0"/>
          </a:p>
        </p:txBody>
      </p:sp>
      <p:sp>
        <p:nvSpPr>
          <p:cNvPr id="7" name="Segnaposto contenuto 6"/>
          <p:cNvSpPr>
            <a:spLocks noGrp="1"/>
          </p:cNvSpPr>
          <p:nvPr>
            <p:ph sz="half" idx="1"/>
          </p:nvPr>
        </p:nvSpPr>
        <p:spPr>
          <a:xfrm>
            <a:off x="361513" y="2253004"/>
            <a:ext cx="4452534" cy="3949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err="1"/>
              <a:t>Adrion</a:t>
            </a:r>
            <a:r>
              <a:rPr lang="it-IT" sz="2000" dirty="0"/>
              <a:t> (acronimo di Adriatico-Ionio) è il </a:t>
            </a:r>
            <a:r>
              <a:rPr lang="it-IT" sz="2000" b="1" dirty="0">
                <a:solidFill>
                  <a:schemeClr val="accent3"/>
                </a:solidFill>
              </a:rPr>
              <a:t>Programma di cooperazione territoriale europea transnazionale </a:t>
            </a:r>
            <a:r>
              <a:rPr lang="it-IT" sz="2000" dirty="0"/>
              <a:t>che coinvolge 4 stati membri UE: Italia, Slovenia, Croazia, Grecia e 4 paesi IPA: Albania, Serbia, Montenegro, Bosnia Erzegovina</a:t>
            </a:r>
            <a:r>
              <a:rPr lang="it-IT" sz="2000" dirty="0" smtClean="0"/>
              <a:t>.</a:t>
            </a:r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562" y="2062021"/>
            <a:ext cx="5962436" cy="4140582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57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Adrion</a:t>
            </a:r>
            <a:endParaRPr lang="es-MX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070937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Il Programma Adriatico ionio ha l’obiettivo di supportare la Strategia Europea per la regione Adriatico-Ionica.</a:t>
            </a:r>
          </a:p>
          <a:p>
            <a:pPr algn="just"/>
            <a:r>
              <a:rPr lang="it-IT" dirty="0"/>
              <a:t>I quattro obiettivi tematici non sono ancora stati individuati. Questi obiettivi saranno attuati attraverso progetti che coinvolgono regioni di almeno tre Stati membri. Ai bandi possono partecipare autorità pubbliche (o equivalenti) e soggetti privati.</a:t>
            </a:r>
          </a:p>
          <a:p>
            <a:pPr algn="just"/>
            <a:r>
              <a:rPr lang="it-IT" dirty="0"/>
              <a:t>Il programma interessa regioni di quattro Stati Membri dell'Unione:  </a:t>
            </a:r>
            <a:r>
              <a:rPr lang="it-IT" dirty="0">
                <a:solidFill>
                  <a:schemeClr val="accent3"/>
                </a:solidFill>
              </a:rPr>
              <a:t>Croazia, Grecia, Italia, e Slovenia</a:t>
            </a:r>
            <a:r>
              <a:rPr lang="it-IT" dirty="0"/>
              <a:t>, e di tre Stati non UE: </a:t>
            </a:r>
            <a:r>
              <a:rPr lang="it-IT" dirty="0">
                <a:solidFill>
                  <a:schemeClr val="accent3"/>
                </a:solidFill>
              </a:rPr>
              <a:t>Albania, Bosnia-Erzegovina, Montenegro e Serbia</a:t>
            </a:r>
            <a:r>
              <a:rPr lang="it-IT" dirty="0"/>
              <a:t>.</a:t>
            </a:r>
          </a:p>
          <a:p>
            <a:pPr algn="just"/>
            <a:r>
              <a:rPr lang="it-IT" dirty="0"/>
              <a:t>AI è cofinanziato dall'Unione europea con il Fondo europeo di sviluppo regionale-FESR ed ha una </a:t>
            </a:r>
            <a:r>
              <a:rPr lang="it-IT" b="1" dirty="0"/>
              <a:t>disponibilità finanziarie di 83,467 milioni</a:t>
            </a:r>
            <a:r>
              <a:rPr lang="it-IT" dirty="0"/>
              <a:t> di euro. I Paesi non UE partecipano con i fondi IPA (strumento finanziario per i Paesi in Pre-Adesione).</a:t>
            </a:r>
          </a:p>
          <a:p>
            <a:pPr algn="just"/>
            <a:r>
              <a:rPr lang="it-IT" dirty="0"/>
              <a:t>L'</a:t>
            </a:r>
            <a:r>
              <a:rPr lang="it-IT" b="1" dirty="0"/>
              <a:t>Autorità di gestione</a:t>
            </a:r>
            <a:r>
              <a:rPr lang="it-IT" dirty="0"/>
              <a:t> è la </a:t>
            </a:r>
            <a:r>
              <a:rPr lang="it-IT" dirty="0">
                <a:solidFill>
                  <a:schemeClr val="accent3"/>
                </a:solidFill>
              </a:rPr>
              <a:t>Regione Emilia-Romagna</a:t>
            </a:r>
            <a:r>
              <a:rPr lang="it-IT" dirty="0"/>
              <a:t>.</a:t>
            </a:r>
          </a:p>
          <a:p>
            <a:endParaRPr lang="es-MX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147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zione">
  <a:themeElements>
    <a:clrScheme name="Blu verde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itazion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zion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Citazione</Template>
  <TotalTime>405</TotalTime>
  <Words>1008</Words>
  <Application>Microsoft Macintosh PowerPoint</Application>
  <PresentationFormat>Custom</PresentationFormat>
  <Paragraphs>154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Citazione</vt:lpstr>
      <vt:lpstr>Cooperazione territoriale 2014-2020</vt:lpstr>
      <vt:lpstr>Introduzione</vt:lpstr>
      <vt:lpstr>Cooperazione Transfrontaliera</vt:lpstr>
      <vt:lpstr>PowerPoint Presentation</vt:lpstr>
      <vt:lpstr>PowerPoint Presentation</vt:lpstr>
      <vt:lpstr>PowerPoint Presentation</vt:lpstr>
      <vt:lpstr>Cooperazione Transnazionale</vt:lpstr>
      <vt:lpstr>Adrion</vt:lpstr>
      <vt:lpstr>Adrion</vt:lpstr>
      <vt:lpstr>Interreg MED</vt:lpstr>
      <vt:lpstr>Interreg MED</vt:lpstr>
      <vt:lpstr>Interreg Central Europe</vt:lpstr>
      <vt:lpstr>Interreg Central Europe</vt:lpstr>
      <vt:lpstr>Alpine Space</vt:lpstr>
      <vt:lpstr>Cooperazione interregionale</vt:lpstr>
      <vt:lpstr>Interreg Europe</vt:lpstr>
      <vt:lpstr>Interreg Europe</vt:lpstr>
      <vt:lpstr>Interreg Europe</vt:lpstr>
      <vt:lpstr>Altri programmi di cooperazione interregionale</vt:lpstr>
      <vt:lpstr>URBACT III - Bando per reti tematiche per la pianificazione di azioni (scad. 16 giugno)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Cooperazione territoriale 2014-2020</dc:title>
  <dc:creator>Vincenzo Castelli</dc:creator>
  <cp:lastModifiedBy>Cristina Pizzolato</cp:lastModifiedBy>
  <cp:revision>43</cp:revision>
  <dcterms:created xsi:type="dcterms:W3CDTF">2014-09-05T12:47:23Z</dcterms:created>
  <dcterms:modified xsi:type="dcterms:W3CDTF">2017-10-02T09:19:56Z</dcterms:modified>
</cp:coreProperties>
</file>